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9" r:id="rId2"/>
  </p:sldIdLst>
  <p:sldSz cx="219456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19716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665"/>
    <a:srgbClr val="3D0B51"/>
    <a:srgbClr val="440154"/>
    <a:srgbClr val="31688E"/>
    <a:srgbClr val="F37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381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8"/>
    <p:restoredTop sz="93815" autoAdjust="0"/>
  </p:normalViewPr>
  <p:slideViewPr>
    <p:cSldViewPr snapToGrid="0" snapToObjects="1">
      <p:cViewPr>
        <p:scale>
          <a:sx n="25" d="100"/>
          <a:sy n="25" d="100"/>
        </p:scale>
        <p:origin x="1638" y="-1038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13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98" y="-620308"/>
            <a:ext cx="22039596" cy="335583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43125" y="10994231"/>
            <a:ext cx="17659350" cy="5572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43125" y="16737806"/>
            <a:ext cx="17659350" cy="190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85725" tIns="85725" rIns="85725" bIns="8572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93705" y="23917275"/>
            <a:ext cx="946760" cy="989758"/>
          </a:xfrm>
          <a:prstGeom prst="rect">
            <a:avLst/>
          </a:prstGeom>
          <a:ln w="12700">
            <a:miter lim="400000"/>
          </a:ln>
        </p:spPr>
        <p:txBody>
          <a:bodyPr wrap="none" lIns="85725" tIns="85725" rIns="85725" bIns="85725">
            <a:spAutoFit/>
          </a:bodyPr>
          <a:lstStyle>
            <a:lvl1pPr>
              <a:defRPr sz="5400" b="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00" algn="ctr" defTabSz="19716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00" algn="ctr" defTabSz="197167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BF5C3E-F78D-41A3-B3FD-0E0DA76E5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2" y="9278556"/>
            <a:ext cx="5363893" cy="4437351"/>
          </a:xfrm>
          <a:prstGeom prst="rect">
            <a:avLst/>
          </a:prstGeom>
        </p:spPr>
      </p:pic>
      <p:sp>
        <p:nvSpPr>
          <p:cNvPr id="42" name="TITLE OF RESEARCH STUDY in 54 pt"/>
          <p:cNvSpPr txBox="1"/>
          <p:nvPr/>
        </p:nvSpPr>
        <p:spPr>
          <a:xfrm>
            <a:off x="171087" y="36471"/>
            <a:ext cx="11823750" cy="226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none" lIns="114300" tIns="114300" rIns="114300" bIns="114300" anchor="b">
            <a:spAutoFit/>
          </a:bodyPr>
          <a:lstStyle>
            <a:lvl1pPr algn="l">
              <a:defRPr sz="5400" b="0">
                <a:solidFill>
                  <a:srgbClr val="FFFFFF"/>
                </a:solidFill>
                <a:latin typeface="ITC Franklin Gothic Std Demi Co"/>
                <a:ea typeface="ITC Franklin Gothic Std Demi Co"/>
                <a:cs typeface="ITC Franklin Gothic Std Demi Co"/>
                <a:sym typeface="ITC Franklin Gothic Std Demi Co"/>
              </a:defRPr>
            </a:lvl1pPr>
          </a:lstStyle>
          <a:p>
            <a:r>
              <a:rPr lang="en-US" sz="6600" b="1" dirty="0"/>
              <a:t>Economic and Social Impact </a:t>
            </a:r>
          </a:p>
          <a:p>
            <a:r>
              <a:rPr lang="en-US" sz="6600" b="1" dirty="0"/>
              <a:t>of Arlington Restaurant Initiative</a:t>
            </a:r>
            <a:endParaRPr sz="8000" b="1" dirty="0">
              <a:latin typeface="Helvetica Neue"/>
              <a:cs typeface="ITC Franklin Gothic Std Dm Cd"/>
            </a:endParaRPr>
          </a:p>
        </p:txBody>
      </p:sp>
      <p:pic>
        <p:nvPicPr>
          <p:cNvPr id="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14" y="31141639"/>
            <a:ext cx="8550572" cy="128498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03870-2660-4078-AE65-3E4D1AFD260A}"/>
              </a:ext>
            </a:extLst>
          </p:cNvPr>
          <p:cNvSpPr txBox="1"/>
          <p:nvPr/>
        </p:nvSpPr>
        <p:spPr>
          <a:xfrm>
            <a:off x="511184" y="4799424"/>
            <a:ext cx="11294746" cy="4235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3200" b="0" dirty="0">
                <a:solidFill>
                  <a:srgbClr val="002060"/>
                </a:solidFill>
              </a:rPr>
              <a:t>The Arlington Restaurant Initiative trains and certifies restaurants and bars to prevent and proactively address nightlife alcohol-related incidents</a:t>
            </a:r>
          </a:p>
          <a:p>
            <a:pPr algn="l"/>
            <a:endParaRPr lang="en-US" sz="2800" b="0" dirty="0">
              <a:solidFill>
                <a:srgbClr val="002060"/>
              </a:solidFill>
            </a:endParaRPr>
          </a:p>
          <a:p>
            <a:pPr marL="457200" lvl="8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Is the intervention reducing alcohol-related crime?</a:t>
            </a:r>
          </a:p>
          <a:p>
            <a:pPr marL="457200" lvl="7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What is the benefit of reducing crimes?</a:t>
            </a:r>
          </a:p>
          <a:p>
            <a:pPr algn="l"/>
            <a:endParaRPr lang="en-US" sz="2800" b="0" dirty="0">
              <a:solidFill>
                <a:srgbClr val="002060"/>
              </a:solidFill>
            </a:endParaRPr>
          </a:p>
          <a:p>
            <a:pPr algn="l"/>
            <a:endParaRPr lang="en-US" sz="2800" b="0" dirty="0">
              <a:solidFill>
                <a:srgbClr val="002060"/>
              </a:solidFill>
            </a:endParaRPr>
          </a:p>
          <a:p>
            <a:pPr algn="l"/>
            <a:r>
              <a:rPr lang="en-US" sz="2800" b="0" dirty="0">
                <a:solidFill>
                  <a:srgbClr val="002060"/>
                </a:solidFill>
              </a:rPr>
              <a:t> 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F8238-9CE1-4E77-AE9D-E3C99314AA87}"/>
              </a:ext>
            </a:extLst>
          </p:cNvPr>
          <p:cNvSpPr txBox="1"/>
          <p:nvPr/>
        </p:nvSpPr>
        <p:spPr>
          <a:xfrm>
            <a:off x="10941833" y="4944204"/>
            <a:ext cx="8734838" cy="4481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Arlington County Police Department (ACPD)</a:t>
            </a:r>
          </a:p>
          <a:p>
            <a:pPr marL="460375" algn="l"/>
            <a:r>
              <a:rPr lang="en-US" sz="2800" b="0" dirty="0">
                <a:solidFill>
                  <a:schemeClr val="tx1"/>
                </a:solidFill>
              </a:rPr>
              <a:t>  -Police Incident Logs </a:t>
            </a:r>
          </a:p>
          <a:p>
            <a:pPr marL="460375" algn="l"/>
            <a:r>
              <a:rPr lang="en-US" sz="2800" b="0" dirty="0">
                <a:solidFill>
                  <a:schemeClr val="tx1"/>
                </a:solidFill>
              </a:rPr>
              <a:t>  -Nightlife Detail Calls for Service</a:t>
            </a:r>
          </a:p>
          <a:p>
            <a:pPr marL="460375" algn="l"/>
            <a:r>
              <a:rPr lang="en-US" sz="2800" b="0" dirty="0">
                <a:solidFill>
                  <a:schemeClr val="tx1"/>
                </a:solidFill>
              </a:rPr>
              <a:t>  -Restaurant Accreditation information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Virginia Alcoholic Beverage Control (ABC)</a:t>
            </a:r>
          </a:p>
          <a:p>
            <a:pPr marL="460375" lvl="1" indent="0" algn="l"/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-Licenses</a:t>
            </a:r>
            <a:r>
              <a:rPr lang="en-US" sz="2800" b="0" dirty="0">
                <a:solidFill>
                  <a:schemeClr val="tx1"/>
                </a:solidFill>
              </a:rPr>
              <a:t> and v</a:t>
            </a:r>
            <a:r>
              <a:rPr lang="en-U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</a:rPr>
              <a:t>iolations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Yelp Restaurant Features</a:t>
            </a:r>
            <a:endParaRPr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  <a:p>
            <a:pPr marL="571500" marR="0" indent="-5715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0" dirty="0">
              <a:solidFill>
                <a:schemeClr val="tx1"/>
              </a:solidFill>
            </a:endParaRPr>
          </a:p>
          <a:p>
            <a:pPr marL="571500" marR="0" indent="-5715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  <a:p>
            <a:pPr marL="571500" marR="0" indent="-57150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759D9-F39F-4022-A4D1-E5A1B76A7088}"/>
              </a:ext>
            </a:extLst>
          </p:cNvPr>
          <p:cNvSpPr txBox="1"/>
          <p:nvPr/>
        </p:nvSpPr>
        <p:spPr>
          <a:xfrm>
            <a:off x="5942210" y="9449235"/>
            <a:ext cx="7208552" cy="4912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Spatially explore crimes in Arlington County from 2016 – present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View and filter data by year, by crime type, and area of interest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View establishments and ABC Violations for restaurants included in the analysis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Explore incident occurrence by the hour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View, filter, and export raw data including descriptions and time stamps of incidents</a:t>
            </a:r>
          </a:p>
          <a:p>
            <a:pPr algn="l"/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79902-39C9-4256-BBEA-B9F424EAABEA}"/>
              </a:ext>
            </a:extLst>
          </p:cNvPr>
          <p:cNvSpPr txBox="1"/>
          <p:nvPr/>
        </p:nvSpPr>
        <p:spPr>
          <a:xfrm>
            <a:off x="454086" y="3856832"/>
            <a:ext cx="8550572" cy="788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16D0CA-11ED-4CEE-964F-1D2A47218DC6}"/>
              </a:ext>
            </a:extLst>
          </p:cNvPr>
          <p:cNvSpPr txBox="1"/>
          <p:nvPr/>
        </p:nvSpPr>
        <p:spPr>
          <a:xfrm>
            <a:off x="13328675" y="10203467"/>
            <a:ext cx="8693756" cy="36202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Develop similarity scores among 89 restaurants based on Yelp 51 attribute features (Ex: “Kid Friendly”, “Noise Level”, etc.)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Jaccard Similarity Indexing is computed as the intersection of shared features over the union of features between all restaurant combinations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The similarity matrix is used to identify similar restaurants for various statistical models.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C1C9F4-2B52-4D97-B26D-0388B3393661}"/>
              </a:ext>
            </a:extLst>
          </p:cNvPr>
          <p:cNvSpPr txBox="1"/>
          <p:nvPr/>
        </p:nvSpPr>
        <p:spPr>
          <a:xfrm>
            <a:off x="1112983" y="13742587"/>
            <a:ext cx="5067217" cy="7886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Data Exploration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B7CF32-73DE-44B1-920C-23BBD0D2A513}"/>
              </a:ext>
            </a:extLst>
          </p:cNvPr>
          <p:cNvSpPr txBox="1"/>
          <p:nvPr/>
        </p:nvSpPr>
        <p:spPr>
          <a:xfrm>
            <a:off x="454086" y="8138957"/>
            <a:ext cx="10862053" cy="788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/>
              <a:t>Geospatial Crimes Application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CD175-A468-4C84-AC2E-3796DF01F754}"/>
              </a:ext>
            </a:extLst>
          </p:cNvPr>
          <p:cNvSpPr txBox="1"/>
          <p:nvPr/>
        </p:nvSpPr>
        <p:spPr>
          <a:xfrm>
            <a:off x="7844309" y="27175337"/>
            <a:ext cx="9267474" cy="78867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Conclusion and Next Steps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794B04-8EBB-8548-BB64-4A09A4719F65}"/>
              </a:ext>
            </a:extLst>
          </p:cNvPr>
          <p:cNvSpPr txBox="1"/>
          <p:nvPr/>
        </p:nvSpPr>
        <p:spPr>
          <a:xfrm>
            <a:off x="11368311" y="3879143"/>
            <a:ext cx="8550572" cy="788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Data Sources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8307D0-08F3-044D-9813-620B89206D2B}"/>
              </a:ext>
            </a:extLst>
          </p:cNvPr>
          <p:cNvCxnSpPr>
            <a:cxnSpLocks/>
          </p:cNvCxnSpPr>
          <p:nvPr/>
        </p:nvCxnSpPr>
        <p:spPr>
          <a:xfrm>
            <a:off x="558622" y="4645509"/>
            <a:ext cx="20834103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148871-528E-9643-915E-0D8C897A4411}"/>
              </a:ext>
            </a:extLst>
          </p:cNvPr>
          <p:cNvCxnSpPr>
            <a:cxnSpLocks/>
          </p:cNvCxnSpPr>
          <p:nvPr/>
        </p:nvCxnSpPr>
        <p:spPr>
          <a:xfrm>
            <a:off x="621073" y="9016193"/>
            <a:ext cx="20771652" cy="12760"/>
          </a:xfrm>
          <a:prstGeom prst="line">
            <a:avLst/>
          </a:prstGeom>
          <a:noFill/>
          <a:ln w="41275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72561FE-DFF9-FD46-BCE6-24BEA7D7F6DB}"/>
              </a:ext>
            </a:extLst>
          </p:cNvPr>
          <p:cNvCxnSpPr>
            <a:cxnSpLocks/>
          </p:cNvCxnSpPr>
          <p:nvPr/>
        </p:nvCxnSpPr>
        <p:spPr>
          <a:xfrm>
            <a:off x="7471162" y="27954926"/>
            <a:ext cx="14294725" cy="66154"/>
          </a:xfrm>
          <a:prstGeom prst="line">
            <a:avLst/>
          </a:prstGeom>
          <a:noFill/>
          <a:ln w="41275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E94E349-C187-B44D-AC0E-E27419C5E5C6}"/>
              </a:ext>
            </a:extLst>
          </p:cNvPr>
          <p:cNvSpPr txBox="1"/>
          <p:nvPr/>
        </p:nvSpPr>
        <p:spPr>
          <a:xfrm flipH="1">
            <a:off x="13360789" y="8209535"/>
            <a:ext cx="5516935" cy="788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algn="l"/>
            <a:r>
              <a:rPr lang="en-US" sz="4000" dirty="0"/>
              <a:t>Methods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089EF6C-CFE3-EA49-9432-43F912519F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63"/>
          <a:stretch/>
        </p:blipFill>
        <p:spPr>
          <a:xfrm>
            <a:off x="274945" y="12843105"/>
            <a:ext cx="1377328" cy="126489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2A3991-59BD-4B49-B723-DAC08195766F}"/>
              </a:ext>
            </a:extLst>
          </p:cNvPr>
          <p:cNvSpPr txBox="1"/>
          <p:nvPr/>
        </p:nvSpPr>
        <p:spPr>
          <a:xfrm>
            <a:off x="1297855" y="13290826"/>
            <a:ext cx="3653708" cy="419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r>
              <a:rPr lang="en-US" sz="1600" b="0" dirty="0">
                <a:solidFill>
                  <a:schemeClr val="tx1"/>
                </a:solidFill>
              </a:rPr>
              <a:t> http://acpd.policy-analytics.net/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endParaRPr kumimoji="0" lang="en-US" sz="1600" b="1" i="0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8B7F22A-6B7D-3443-9BCC-09085C05B25A}"/>
              </a:ext>
            </a:extLst>
          </p:cNvPr>
          <p:cNvCxnSpPr>
            <a:cxnSpLocks/>
          </p:cNvCxnSpPr>
          <p:nvPr/>
        </p:nvCxnSpPr>
        <p:spPr>
          <a:xfrm>
            <a:off x="558622" y="14554026"/>
            <a:ext cx="20834103" cy="0"/>
          </a:xfrm>
          <a:prstGeom prst="line">
            <a:avLst/>
          </a:prstGeom>
          <a:noFill/>
          <a:ln w="41275" cap="flat">
            <a:solidFill>
              <a:schemeClr val="accent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19D9E60-CC4B-934C-9D8D-0B3EC4B8C663}"/>
              </a:ext>
            </a:extLst>
          </p:cNvPr>
          <p:cNvSpPr txBox="1"/>
          <p:nvPr/>
        </p:nvSpPr>
        <p:spPr>
          <a:xfrm>
            <a:off x="7578325" y="28321875"/>
            <a:ext cx="14725190" cy="1896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Retrieve program costs to compare the cost and benefit of the program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Develop tangible and intangible estimates and incorporate disorderly conduct crimes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Cost estimates as individual versus government costs to increase accuracy of public savings attributed to the program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70D0B-E4E4-BC40-BE59-AF181A8A8E01}"/>
              </a:ext>
            </a:extLst>
          </p:cNvPr>
          <p:cNvSpPr txBox="1"/>
          <p:nvPr/>
        </p:nvSpPr>
        <p:spPr>
          <a:xfrm>
            <a:off x="13468812" y="9290479"/>
            <a:ext cx="3968715" cy="619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SIMILARITY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FB2AD0-7D03-4098-B832-A83A1E4DB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572" y="14778558"/>
            <a:ext cx="7071567" cy="43692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733C69-15A2-4D0D-804A-2281E14DC9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287" y="15310415"/>
            <a:ext cx="6209870" cy="383681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923A6D-8BEC-4458-A6BB-15B9B415C10F}"/>
              </a:ext>
            </a:extLst>
          </p:cNvPr>
          <p:cNvCxnSpPr>
            <a:cxnSpLocks/>
          </p:cNvCxnSpPr>
          <p:nvPr/>
        </p:nvCxnSpPr>
        <p:spPr>
          <a:xfrm>
            <a:off x="7471162" y="14554026"/>
            <a:ext cx="0" cy="16056091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02790-11A9-4196-956E-698E2E5979F3}"/>
              </a:ext>
            </a:extLst>
          </p:cNvPr>
          <p:cNvCxnSpPr>
            <a:cxnSpLocks/>
          </p:cNvCxnSpPr>
          <p:nvPr/>
        </p:nvCxnSpPr>
        <p:spPr>
          <a:xfrm flipV="1">
            <a:off x="621073" y="20621678"/>
            <a:ext cx="20771652" cy="83841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E410C1C-3DCD-4717-8911-6240F1E4AA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04" y="21606464"/>
            <a:ext cx="6665976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0E70F-ED20-6448-8130-C89D86B5F00E}"/>
              </a:ext>
            </a:extLst>
          </p:cNvPr>
          <p:cNvSpPr txBox="1"/>
          <p:nvPr/>
        </p:nvSpPr>
        <p:spPr>
          <a:xfrm>
            <a:off x="5885112" y="14690369"/>
            <a:ext cx="7691895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ctr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SEASONAL TRENDS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17D3-9A1A-CB4A-88CC-96C65346513C}"/>
              </a:ext>
            </a:extLst>
          </p:cNvPr>
          <p:cNvSpPr txBox="1"/>
          <p:nvPr/>
        </p:nvSpPr>
        <p:spPr>
          <a:xfrm>
            <a:off x="7664648" y="19170323"/>
            <a:ext cx="7308568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/>
              <a:t>General downward trend of crime across both accredited and non-accredited restaurants. Peak holidays include Christmas and St. Patrick's day.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5FEB0-49E8-2840-A110-797E7580E142}"/>
              </a:ext>
            </a:extLst>
          </p:cNvPr>
          <p:cNvSpPr txBox="1"/>
          <p:nvPr/>
        </p:nvSpPr>
        <p:spPr>
          <a:xfrm>
            <a:off x="15018533" y="18992407"/>
            <a:ext cx="6665976" cy="16504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/>
              <a:t>Crime type prevalence differs by holiday. Christmas has least disorderly but greatest identification crimes. Halloween has the most DUIs.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0C662-9462-B84A-A60C-30863EB7B642}"/>
              </a:ext>
            </a:extLst>
          </p:cNvPr>
          <p:cNvSpPr txBox="1"/>
          <p:nvPr/>
        </p:nvSpPr>
        <p:spPr>
          <a:xfrm>
            <a:off x="8253969" y="25770627"/>
            <a:ext cx="7436863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Two restaurants in the accreditation program comprise the majority of crime incidents in our database.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8F9694-D960-4EBB-A25F-4BC6F5EB36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2" y="25484595"/>
            <a:ext cx="6380299" cy="36588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CFECBF-FEE8-49EF-8458-7CCBC54967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9" t="12629" b="3355"/>
          <a:stretch/>
        </p:blipFill>
        <p:spPr>
          <a:xfrm>
            <a:off x="4008843" y="22266688"/>
            <a:ext cx="3355157" cy="2938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4C88E5-6DBD-4F5C-84CC-A983C1052DBB}"/>
              </a:ext>
            </a:extLst>
          </p:cNvPr>
          <p:cNvSpPr txBox="1"/>
          <p:nvPr/>
        </p:nvSpPr>
        <p:spPr>
          <a:xfrm>
            <a:off x="365137" y="21406093"/>
            <a:ext cx="3593653" cy="3866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tx1"/>
                </a:solidFill>
              </a:rPr>
              <a:t>Preliminary c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rime costs calculated using tangible prices (see example). We used cost estimates from various studies </a:t>
            </a:r>
            <a:r>
              <a:rPr lang="en-US" sz="2400" b="0" dirty="0">
                <a:solidFill>
                  <a:schemeClr val="tx1"/>
                </a:solidFill>
              </a:rPr>
              <a:t>and the number of incidents in Arlington to calculate the minimum and maximum yearly costs for crime types.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228827-7897-433C-BFAD-1A328E75F196}"/>
              </a:ext>
            </a:extLst>
          </p:cNvPr>
          <p:cNvSpPr txBox="1"/>
          <p:nvPr/>
        </p:nvSpPr>
        <p:spPr>
          <a:xfrm>
            <a:off x="398712" y="14664282"/>
            <a:ext cx="7659850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COMPOSITIONS CLARENDON CRIMES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3EC683-8D23-42E3-A6A8-776B52B96E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533" y="21314141"/>
            <a:ext cx="6665976" cy="4114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F0A76F-BCED-478C-BE15-C26F06C265B4}"/>
              </a:ext>
            </a:extLst>
          </p:cNvPr>
          <p:cNvSpPr txBox="1"/>
          <p:nvPr/>
        </p:nvSpPr>
        <p:spPr>
          <a:xfrm>
            <a:off x="7953781" y="20848163"/>
            <a:ext cx="12956325" cy="6040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RESTAURANT SPECIFIC CRIME COUNTS AND FLUCTUATION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BAA13F-28D3-459C-A543-CE704A7A2EDB}"/>
              </a:ext>
            </a:extLst>
          </p:cNvPr>
          <p:cNvSpPr txBox="1"/>
          <p:nvPr/>
        </p:nvSpPr>
        <p:spPr>
          <a:xfrm>
            <a:off x="16119257" y="25167835"/>
            <a:ext cx="5078416" cy="2019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5725" tIns="85725" rIns="85725" bIns="85725" numCol="1" spcCol="38100" rtlCol="0" anchor="ctr">
            <a:spAutoFit/>
          </a:bodyPr>
          <a:lstStyle/>
          <a:p>
            <a:pPr marL="0" marR="0" indent="0" algn="l" defTabSz="197167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While the majority of the restaurants exhibit a decreasing trend in crimes, one </a:t>
            </a:r>
            <a:r>
              <a:rPr lang="en-US" sz="2400" b="0" dirty="0"/>
              <a:t>establishment’s crime incidents continue to rise.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199;p17">
            <a:extLst>
              <a:ext uri="{FF2B5EF4-FFF2-40B4-BE49-F238E27FC236}">
                <a16:creationId xmlns:a16="http://schemas.microsoft.com/office/drawing/2014/main" id="{D25C288A-47BE-2F49-AE45-91B3A891C458}"/>
              </a:ext>
            </a:extLst>
          </p:cNvPr>
          <p:cNvSpPr txBox="1"/>
          <p:nvPr/>
        </p:nvSpPr>
        <p:spPr>
          <a:xfrm>
            <a:off x="221705" y="2206280"/>
            <a:ext cx="16690200" cy="136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114300" rIns="114300" bIns="114300" anchor="ctr" anchorCtr="0">
            <a:noAutofit/>
          </a:bodyPr>
          <a:lstStyle/>
          <a:p>
            <a:pPr lvl="0" algn="l">
              <a:lnSpc>
                <a:spcPct val="150000"/>
              </a:lnSpc>
              <a:buClr>
                <a:srgbClr val="FFFFFF"/>
              </a:buClr>
              <a:buSzPts val="2100"/>
            </a:pPr>
            <a:r>
              <a:rPr lang="en" sz="2100" dirty="0">
                <a:solidFill>
                  <a:srgbClr val="FFFFFF"/>
                </a:solidFill>
                <a:ea typeface="Franklin Gothic"/>
                <a:cs typeface="Franklin Gothic"/>
                <a:sym typeface="Franklin Gothic"/>
              </a:rPr>
              <a:t>DSPG </a:t>
            </a:r>
            <a:r>
              <a:rPr lang="en" sz="2100" dirty="0">
                <a:solidFill>
                  <a:srgbClr val="FFFFFF"/>
                </a:solidFill>
                <a:sym typeface="Franklin Gothic"/>
              </a:rPr>
              <a:t>Team: </a:t>
            </a:r>
            <a:r>
              <a:rPr lang="en-US" sz="2100" dirty="0">
                <a:solidFill>
                  <a:srgbClr val="FFFFFF"/>
                </a:solidFill>
              </a:rPr>
              <a:t>Victoria Halewicz (Illinois) and Kateryna Savchyn (Georgetown University), Jessica Keast (Smith) </a:t>
            </a:r>
          </a:p>
          <a:p>
            <a:pPr lvl="0" algn="l">
              <a:lnSpc>
                <a:spcPct val="150000"/>
              </a:lnSpc>
              <a:buClr>
                <a:srgbClr val="FFFFFF"/>
              </a:buClr>
              <a:buSzPts val="2100"/>
            </a:pPr>
            <a:r>
              <a:rPr lang="en" sz="2100" dirty="0">
                <a:solidFill>
                  <a:srgbClr val="FFFFFF"/>
                </a:solidFill>
                <a:ea typeface="Franklin Gothic"/>
                <a:cs typeface="Franklin Gothic"/>
                <a:sym typeface="Franklin Gothic"/>
              </a:rPr>
              <a:t>SDAD Team: </a:t>
            </a:r>
            <a:r>
              <a:rPr lang="en-US" sz="2100" dirty="0">
                <a:solidFill>
                  <a:srgbClr val="FFFFFF"/>
                </a:solidFill>
              </a:rPr>
              <a:t>José Bayoán Santiago Calderón</a:t>
            </a:r>
            <a:r>
              <a:rPr lang="en" sz="2100" dirty="0">
                <a:solidFill>
                  <a:srgbClr val="FFFFFF"/>
                </a:solidFill>
                <a:sym typeface="Franklin Gothic"/>
              </a:rPr>
              <a:t>, Gizem Korkmaz</a:t>
            </a:r>
            <a:r>
              <a:rPr lang="en" sz="2100" dirty="0">
                <a:solidFill>
                  <a:srgbClr val="FFFFFF"/>
                </a:solidFill>
                <a:ea typeface="Franklin Gothic"/>
                <a:cs typeface="Franklin Gothic"/>
                <a:sym typeface="Franklin Gothic"/>
              </a:rPr>
              <a:t>, and Aaron Schroeder</a:t>
            </a:r>
            <a:br>
              <a:rPr lang="en" sz="2100" dirty="0">
                <a:solidFill>
                  <a:srgbClr val="FFFFFF"/>
                </a:solidFill>
                <a:ea typeface="Franklin Gothic"/>
                <a:cs typeface="Franklin Gothic"/>
                <a:sym typeface="Franklin Gothic"/>
              </a:rPr>
            </a:br>
            <a:r>
              <a:rPr lang="en" sz="2100" dirty="0">
                <a:solidFill>
                  <a:srgbClr val="FFFFFF"/>
                </a:solidFill>
                <a:ea typeface="Franklin Gothic"/>
                <a:cs typeface="Franklin Gothic"/>
                <a:sym typeface="Franklin Gothic"/>
              </a:rPr>
              <a:t>Sponsor: Dimitrios Mastoras</a:t>
            </a:r>
            <a:r>
              <a:rPr lang="en" sz="2100" dirty="0">
                <a:solidFill>
                  <a:srgbClr val="FFFFFF"/>
                </a:solidFill>
                <a:sym typeface="Franklin Gothic"/>
              </a:rPr>
              <a:t>, </a:t>
            </a:r>
            <a:r>
              <a:rPr lang="en" sz="2100" dirty="0">
                <a:solidFill>
                  <a:srgbClr val="FFFFFF"/>
                </a:solidFill>
                <a:sym typeface="Barlow Condensed"/>
              </a:rPr>
              <a:t>Arlington County Police Department</a:t>
            </a:r>
            <a:endParaRPr sz="2100" dirty="0">
              <a:solidFill>
                <a:srgbClr val="FFFFFF"/>
              </a:solidFill>
              <a:ea typeface="Franklin Gothic"/>
              <a:cs typeface="Franklin Gothic"/>
              <a:sym typeface="Franklin Gothic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226E21-84CC-DF4E-BAE5-99B07CB5F154}"/>
              </a:ext>
            </a:extLst>
          </p:cNvPr>
          <p:cNvCxnSpPr>
            <a:cxnSpLocks/>
          </p:cNvCxnSpPr>
          <p:nvPr/>
        </p:nvCxnSpPr>
        <p:spPr>
          <a:xfrm>
            <a:off x="13150762" y="9028953"/>
            <a:ext cx="0" cy="5525073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9D16081-048C-6441-9682-C1BEFCC4B663}"/>
              </a:ext>
            </a:extLst>
          </p:cNvPr>
          <p:cNvSpPr/>
          <p:nvPr/>
        </p:nvSpPr>
        <p:spPr>
          <a:xfrm>
            <a:off x="3938717" y="21465092"/>
            <a:ext cx="31874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i="1" dirty="0"/>
              <a:t>Example of a cost estimation (minimum)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693308-9B87-8840-92B8-20452E81737E}"/>
              </a:ext>
            </a:extLst>
          </p:cNvPr>
          <p:cNvSpPr/>
          <p:nvPr/>
        </p:nvSpPr>
        <p:spPr>
          <a:xfrm>
            <a:off x="398712" y="29270212"/>
            <a:ext cx="67975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0" dirty="0"/>
              <a:t>Our next steps will include intangible costs of crime such as psychological distress, impaired productivity, etc.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63CDB3-3070-1944-A550-B16BF8A7DC23}"/>
              </a:ext>
            </a:extLst>
          </p:cNvPr>
          <p:cNvSpPr/>
          <p:nvPr/>
        </p:nvSpPr>
        <p:spPr>
          <a:xfrm>
            <a:off x="348564" y="20848163"/>
            <a:ext cx="4780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COSTS OF CRIMES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2C54E2-7CA2-4CD1-97E0-80FEBECB28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352" y="4944182"/>
            <a:ext cx="2279224" cy="24885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D23BB6-EEFE-45D8-BC2C-07C28BCC149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352" y="7711330"/>
            <a:ext cx="2475045" cy="815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185604-88C3-4500-89C5-BA4A298F32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812" y="7361424"/>
            <a:ext cx="2233293" cy="1488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6C303F-5C5A-49D3-8AF8-BE9C8603C93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1" y="15426798"/>
            <a:ext cx="5216177" cy="50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0066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5725" tIns="85725" rIns="85725" bIns="85725" numCol="1" spcCol="38100" rtlCol="0" anchor="ctr">
        <a:spAutoFit/>
      </a:bodyPr>
      <a:lstStyle>
        <a:defPPr marL="0" marR="0" indent="0" algn="ctr" defTabSz="19716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69D8D97D-2061-4F4F-9BD6-72CC29C580F6}"/>
</file>

<file path=customXml/itemProps2.xml><?xml version="1.0" encoding="utf-8"?>
<ds:datastoreItem xmlns:ds="http://schemas.openxmlformats.org/officeDocument/2006/customXml" ds:itemID="{DCCCF021-2018-4BFC-BD3C-D0E1E19709F8}"/>
</file>

<file path=customXml/itemProps3.xml><?xml version="1.0" encoding="utf-8"?>
<ds:datastoreItem xmlns:ds="http://schemas.openxmlformats.org/officeDocument/2006/customXml" ds:itemID="{CCD7D7B1-4BE2-40D0-8221-0D490B83B62B}"/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438</Words>
  <Application>Microsoft Office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Helvetica Neue</vt:lpstr>
      <vt:lpstr>Helvetica Neue Medium</vt:lpstr>
      <vt:lpstr>Helvetica Neue Thin</vt:lpstr>
      <vt:lpstr>ITC Franklin Gothic Std Demi Co</vt:lpstr>
      <vt:lpstr>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Victoria Halewicz</dc:creator>
  <cp:lastModifiedBy>Victoria Halewicz</cp:lastModifiedBy>
  <cp:revision>236</cp:revision>
  <dcterms:created xsi:type="dcterms:W3CDTF">2019-07-16T21:17:53Z</dcterms:created>
  <dcterms:modified xsi:type="dcterms:W3CDTF">2019-08-02T21:43:50Z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</Properties>
</file>